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299" r:id="rId6"/>
    <p:sldId id="300" r:id="rId7"/>
    <p:sldId id="301" r:id="rId8"/>
    <p:sldId id="303" r:id="rId9"/>
    <p:sldId id="304" r:id="rId10"/>
    <p:sldId id="30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e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5/25/2021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5/25/2021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5/25/2021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5/25/2021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5/25/2021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5/25/2021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5/25/2021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5/25/2021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5/25/2021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5/25/2021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merriam-webster.com/dictionary/charismatic" TargetMode="External"/><Relationship Id="rId3" Type="http://schemas.openxmlformats.org/officeDocument/2006/relationships/image" Target="../media/image3.png"/><Relationship Id="rId7" Type="http://schemas.openxmlformats.org/officeDocument/2006/relationships/hyperlink" Target="https://www.britannica.com/topic/Apple-Inc" TargetMode="Externa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hyperlink" Target="https://www.britannica.com/place/Palo-Alto" TargetMode="External"/><Relationship Id="rId11" Type="http://schemas.openxmlformats.org/officeDocument/2006/relationships/hyperlink" Target="https://www.britannica.com/topic/Microsoft-Corporation" TargetMode="External"/><Relationship Id="rId5" Type="http://schemas.openxmlformats.org/officeDocument/2006/relationships/hyperlink" Target="https://www.britannica.com/place/California-state" TargetMode="External"/><Relationship Id="rId10" Type="http://schemas.openxmlformats.org/officeDocument/2006/relationships/hyperlink" Target="https://www.britannica.com/technology/computer" TargetMode="External"/><Relationship Id="rId4" Type="http://schemas.openxmlformats.org/officeDocument/2006/relationships/hyperlink" Target="https://www.britannica.com/place/San-Francisco-California" TargetMode="External"/><Relationship Id="rId9" Type="http://schemas.openxmlformats.org/officeDocument/2006/relationships/hyperlink" Target="https://www.britannica.com/technology/personal-computer" TargetMode="External"/></Relationships>
</file>

<file path=ppt/slides/_rels/slide5.xml.rels><?xml version="1.0" encoding="UTF-8" standalone="yes"?>
<Relationships xmlns="http://schemas.openxmlformats.org/package/2006/relationships"><Relationship Id="rId8" Type="http://schemas.openxmlformats.org/officeDocument/2006/relationships/hyperlink" Target="https://www.britannica.com/place/Tamil-Nadu" TargetMode="External"/><Relationship Id="rId3" Type="http://schemas.openxmlformats.org/officeDocument/2006/relationships/image" Target="../media/image5.png"/><Relationship Id="rId7" Type="http://schemas.openxmlformats.org/officeDocument/2006/relationships/hyperlink" Target="https://www.britannica.com/technology/Web-site" TargetMode="Externa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s://www.britannica.com/topic/Facebook" TargetMode="External"/><Relationship Id="rId5" Type="http://schemas.openxmlformats.org/officeDocument/2006/relationships/hyperlink" Target="https://www.britannica.com/place/New-York-state" TargetMode="External"/><Relationship Id="rId10" Type="http://schemas.openxmlformats.org/officeDocument/2006/relationships/hyperlink" Target="https://www.britannica.com/topic/holding-company" TargetMode="External"/><Relationship Id="rId4" Type="http://schemas.openxmlformats.org/officeDocument/2006/relationships/hyperlink" Target="https://www.britannica.com/place/White-Plains" TargetMode="External"/><Relationship Id="rId9" Type="http://schemas.openxmlformats.org/officeDocument/2006/relationships/hyperlink" Target="https://www.britannica.com/topic/Google-Inc"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inc.com/graham-winfrey/elon-musk-tesla-model-3-unveiling.html" TargetMode="External"/><Relationship Id="rId3" Type="http://schemas.openxmlformats.org/officeDocument/2006/relationships/hyperlink" Target="https://www.britannica.com/place/Pretoria" TargetMode="External"/><Relationship Id="rId7" Type="http://schemas.openxmlformats.org/officeDocument/2006/relationships/hyperlink" Target="https://www.britannica.com/technology/electric-automobile" TargetMode="Externa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hyperlink" Target="https://www.britannica.com/topic/SpaceX" TargetMode="External"/><Relationship Id="rId5" Type="http://schemas.openxmlformats.org/officeDocument/2006/relationships/hyperlink" Target="https://www.britannica.com/topic/PayPal" TargetMode="External"/><Relationship Id="rId10" Type="http://schemas.openxmlformats.org/officeDocument/2006/relationships/hyperlink" Target="https://www.inc.com/jeremy-goldman/the-advantages-of-an-unexpected-career-path.html" TargetMode="External"/><Relationship Id="rId4" Type="http://schemas.openxmlformats.org/officeDocument/2006/relationships/hyperlink" Target="https://www.merriam-webster.com/dictionary/entrepreneur" TargetMode="External"/><Relationship Id="rId9" Type="http://schemas.openxmlformats.org/officeDocument/2006/relationships/hyperlink" Target="https://www.inc.com/graham-winfrey/faraday-future-patent.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803472" y="1475234"/>
            <a:ext cx="3941685" cy="2750538"/>
          </a:xfrm>
        </p:spPr>
        <p:txBody>
          <a:bodyPr anchor="b">
            <a:normAutofit/>
          </a:bodyPr>
          <a:lstStyle/>
          <a:p>
            <a:r>
              <a:rPr lang="en-US" sz="4400" dirty="0">
                <a:solidFill>
                  <a:schemeClr val="tx1"/>
                </a:solidFill>
              </a:rPr>
              <a:t>Programming languages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Power of coding</a:t>
            </a:r>
          </a:p>
          <a:p>
            <a:pPr>
              <a:lnSpc>
                <a:spcPct val="100000"/>
              </a:lnSpc>
            </a:pP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B9694-BA95-4F60-95BD-87782E056F02}"/>
              </a:ext>
            </a:extLst>
          </p:cNvPr>
          <p:cNvSpPr>
            <a:spLocks noGrp="1"/>
          </p:cNvSpPr>
          <p:nvPr>
            <p:ph type="title"/>
          </p:nvPr>
        </p:nvSpPr>
        <p:spPr/>
        <p:txBody>
          <a:bodyPr>
            <a:normAutofit/>
          </a:bodyPr>
          <a:lstStyle/>
          <a:p>
            <a:pPr algn="ctr"/>
            <a:r>
              <a:rPr lang="en-US" dirty="0">
                <a:solidFill>
                  <a:srgbClr val="FF0000"/>
                </a:solidFill>
                <a:latin typeface="Times New Roman" panose="02020603050405020304" pitchFamily="18" charset="0"/>
                <a:cs typeface="Times New Roman" panose="02020603050405020304" pitchFamily="18" charset="0"/>
              </a:rPr>
              <a:t>Why do we need programming languages??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D0A454A-051C-4A16-8C06-73CA5F1DFFEA}"/>
              </a:ext>
            </a:extLst>
          </p:cNvPr>
          <p:cNvSpPr>
            <a:spLocks noGrp="1"/>
          </p:cNvSpPr>
          <p:nvPr>
            <p:ph idx="1"/>
          </p:nvPr>
        </p:nvSpPr>
        <p:spPr/>
        <p:txBody>
          <a:bodyPr>
            <a:noAutofit/>
          </a:bodyPr>
          <a:lstStyle/>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Language is medium for communication. If two parties like to communicate or exchange the thoughts they must know a language. Language should be understandable by both the Parties. For example A wants to talk to B. A only knows English. B only knows Spanish.  A and B can’t communicate till both A and B know a common language.    </a:t>
            </a:r>
          </a:p>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Computer is a machine and we are human beings. Human wants to talk to Computer. Both must know a common language. These languages which are understandable by both Human and Computer are called Programming languages. C, C++, JAVA, FORTRAN, COBOL, Python etc. are the Programming languages.</a:t>
            </a:r>
          </a:p>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A person interacts with Computer using instructions. A set of instruction is called program. The art of writing or developing a program is called programming. So programming language is medium using which we can communicate with the Computer. </a:t>
            </a:r>
          </a:p>
        </p:txBody>
      </p:sp>
    </p:spTree>
    <p:extLst>
      <p:ext uri="{BB962C8B-B14F-4D97-AF65-F5344CB8AC3E}">
        <p14:creationId xmlns:p14="http://schemas.microsoft.com/office/powerpoint/2010/main" val="4104625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3">
                                            <p:txEl>
                                              <p:pRg st="0" end="0"/>
                                            </p:txEl>
                                          </p:spTgt>
                                        </p:tgtEl>
                                      </p:cBhvr>
                                    </p:animEffect>
                                    <p:anim calcmode="lin" valueType="num">
                                      <p:cBhvr>
                                        <p:cTn id="7" dur="2000"/>
                                        <p:tgtEl>
                                          <p:spTgt spid="3">
                                            <p:txEl>
                                              <p:pRg st="0" end="0"/>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3">
                                            <p:txEl>
                                              <p:pRg st="0" end="0"/>
                                            </p:txEl>
                                          </p:spTgt>
                                        </p:tgtEl>
                                        <p:attrNameLst>
                                          <p:attrName>ppt_h</p:attrName>
                                        </p:attrNameLst>
                                      </p:cBhvr>
                                      <p:tavLst>
                                        <p:tav tm="0">
                                          <p:val>
                                            <p:strVal val="ppt_h"/>
                                          </p:val>
                                        </p:tav>
                                        <p:tav tm="100000">
                                          <p:val>
                                            <p:strVal val="ppt_h"/>
                                          </p:val>
                                        </p:tav>
                                      </p:tavLst>
                                    </p:anim>
                                    <p:set>
                                      <p:cBhvr>
                                        <p:cTn id="9" dur="1" fill="hold">
                                          <p:stCondLst>
                                            <p:cond delay="1999"/>
                                          </p:stCondLst>
                                        </p:cTn>
                                        <p:tgtEl>
                                          <p:spTgt spid="3">
                                            <p:txEl>
                                              <p:pRg st="0" end="0"/>
                                            </p:txEl>
                                          </p:spTgt>
                                        </p:tgtEl>
                                        <p:attrNameLst>
                                          <p:attrName>style.visibility</p:attrName>
                                        </p:attrNameLst>
                                      </p:cBhvr>
                                      <p:to>
                                        <p:strVal val="hidden"/>
                                      </p:to>
                                    </p:set>
                                  </p:childTnLst>
                                </p:cTn>
                              </p:par>
                              <p:par>
                                <p:cTn id="10" presetID="45" presetClass="exit" presetSubtype="0" fill="hold" nodeType="withEffect">
                                  <p:stCondLst>
                                    <p:cond delay="0"/>
                                  </p:stCondLst>
                                  <p:childTnLst>
                                    <p:animEffect transition="out" filter="fade">
                                      <p:cBhvr>
                                        <p:cTn id="11" dur="2000"/>
                                        <p:tgtEl>
                                          <p:spTgt spid="3">
                                            <p:txEl>
                                              <p:pRg st="1" end="1"/>
                                            </p:txEl>
                                          </p:spTgt>
                                        </p:tgtEl>
                                      </p:cBhvr>
                                    </p:animEffect>
                                    <p:anim calcmode="lin" valueType="num">
                                      <p:cBhvr>
                                        <p:cTn id="12" dur="2000"/>
                                        <p:tgtEl>
                                          <p:spTgt spid="3">
                                            <p:txEl>
                                              <p:pRg st="1" end="1"/>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2000"/>
                                        <p:tgtEl>
                                          <p:spTgt spid="3">
                                            <p:txEl>
                                              <p:pRg st="1" end="1"/>
                                            </p:txEl>
                                          </p:spTgt>
                                        </p:tgtEl>
                                        <p:attrNameLst>
                                          <p:attrName>ppt_h</p:attrName>
                                        </p:attrNameLst>
                                      </p:cBhvr>
                                      <p:tavLst>
                                        <p:tav tm="0">
                                          <p:val>
                                            <p:strVal val="ppt_h"/>
                                          </p:val>
                                        </p:tav>
                                        <p:tav tm="100000">
                                          <p:val>
                                            <p:strVal val="ppt_h"/>
                                          </p:val>
                                        </p:tav>
                                      </p:tavLst>
                                    </p:anim>
                                    <p:set>
                                      <p:cBhvr>
                                        <p:cTn id="14" dur="1" fill="hold">
                                          <p:stCondLst>
                                            <p:cond delay="1999"/>
                                          </p:stCondLst>
                                        </p:cTn>
                                        <p:tgtEl>
                                          <p:spTgt spid="3">
                                            <p:txEl>
                                              <p:pRg st="1" end="1"/>
                                            </p:txEl>
                                          </p:spTgt>
                                        </p:tgtEl>
                                        <p:attrNameLst>
                                          <p:attrName>style.visibility</p:attrName>
                                        </p:attrNameLst>
                                      </p:cBhvr>
                                      <p:to>
                                        <p:strVal val="hidden"/>
                                      </p:to>
                                    </p:set>
                                  </p:childTnLst>
                                </p:cTn>
                              </p:par>
                              <p:par>
                                <p:cTn id="15" presetID="45" presetClass="exit" presetSubtype="0" fill="hold" nodeType="withEffect">
                                  <p:stCondLst>
                                    <p:cond delay="0"/>
                                  </p:stCondLst>
                                  <p:childTnLst>
                                    <p:animEffect transition="out" filter="fade">
                                      <p:cBhvr>
                                        <p:cTn id="16" dur="2000"/>
                                        <p:tgtEl>
                                          <p:spTgt spid="3">
                                            <p:txEl>
                                              <p:pRg st="2" end="2"/>
                                            </p:txEl>
                                          </p:spTgt>
                                        </p:tgtEl>
                                      </p:cBhvr>
                                    </p:animEffect>
                                    <p:anim calcmode="lin" valueType="num">
                                      <p:cBhvr>
                                        <p:cTn id="17" dur="2000"/>
                                        <p:tgtEl>
                                          <p:spTgt spid="3">
                                            <p:txEl>
                                              <p:pRg st="2" end="2"/>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8" dur="2000"/>
                                        <p:tgtEl>
                                          <p:spTgt spid="3">
                                            <p:txEl>
                                              <p:pRg st="2" end="2"/>
                                            </p:txEl>
                                          </p:spTgt>
                                        </p:tgtEl>
                                        <p:attrNameLst>
                                          <p:attrName>ppt_h</p:attrName>
                                        </p:attrNameLst>
                                      </p:cBhvr>
                                      <p:tavLst>
                                        <p:tav tm="0">
                                          <p:val>
                                            <p:strVal val="ppt_h"/>
                                          </p:val>
                                        </p:tav>
                                        <p:tav tm="100000">
                                          <p:val>
                                            <p:strVal val="ppt_h"/>
                                          </p:val>
                                        </p:tav>
                                      </p:tavLst>
                                    </p:anim>
                                    <p:set>
                                      <p:cBhvr>
                                        <p:cTn id="19" dur="1" fill="hold">
                                          <p:stCondLst>
                                            <p:cond delay="1999"/>
                                          </p:stCondLst>
                                        </p:cTn>
                                        <p:tgtEl>
                                          <p:spTgt spid="3">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8F730A-2A07-40A1-81F9-15C7E5EC7A50}"/>
              </a:ext>
            </a:extLst>
          </p:cNvPr>
          <p:cNvSpPr>
            <a:spLocks noGrp="1"/>
          </p:cNvSpPr>
          <p:nvPr>
            <p:ph idx="1"/>
          </p:nvPr>
        </p:nvSpPr>
        <p:spPr>
          <a:xfrm>
            <a:off x="1066800" y="2134834"/>
            <a:ext cx="10058400" cy="3760891"/>
          </a:xfrm>
        </p:spPr>
        <p:txBody>
          <a:bodyPr/>
          <a:lstStyle/>
          <a:p>
            <a:pPr>
              <a:buFont typeface="Wingdings" panose="05000000000000000000" pitchFamily="2" charset="2"/>
              <a:buChar char="Ø"/>
            </a:pPr>
            <a:r>
              <a:rPr lang="en-US" sz="2000" i="0" dirty="0">
                <a:solidFill>
                  <a:schemeClr val="tx1"/>
                </a:solidFill>
                <a:effectLst/>
                <a:latin typeface="Times New Roman" panose="02020603050405020304" pitchFamily="18" charset="0"/>
                <a:cs typeface="Times New Roman" panose="02020603050405020304" pitchFamily="18" charset="0"/>
              </a:rPr>
              <a:t>Programming Language is important in our daily life to enhance and increase the power of computers, mobile solutions, and the internet. There are numerous examples you may come to know when you are going to learn a programming language. The actual power of the language is when the right programmer uses it with the right features to solve a problem or for any other specific purpose. Learning a programming language is exciting! </a:t>
            </a:r>
            <a:endParaRPr lang="en-IN" sz="2000" dirty="0">
              <a:solidFill>
                <a:schemeClr val="tx1"/>
              </a:solidFill>
              <a:latin typeface="Times New Roman" panose="02020603050405020304" pitchFamily="18" charset="0"/>
              <a:cs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67030D2E-B74E-4493-B2A2-FEF6FC69CE6B}"/>
              </a:ext>
            </a:extLst>
          </p:cNvPr>
          <p:cNvSpPr txBox="1"/>
          <p:nvPr/>
        </p:nvSpPr>
        <p:spPr>
          <a:xfrm>
            <a:off x="1066800" y="521110"/>
            <a:ext cx="9781713" cy="1538883"/>
          </a:xfrm>
          <a:prstGeom prst="rect">
            <a:avLst/>
          </a:prstGeom>
          <a:noFill/>
        </p:spPr>
        <p:txBody>
          <a:bodyPr wrap="square">
            <a:spAutoFit/>
          </a:bodyPr>
          <a:lstStyle/>
          <a:p>
            <a:pPr algn="ctr"/>
            <a:r>
              <a:rPr lang="en-US" sz="4700" dirty="0">
                <a:solidFill>
                  <a:srgbClr val="FF0000"/>
                </a:solidFill>
                <a:latin typeface="Times New Roman" panose="02020603050405020304" pitchFamily="18" charset="0"/>
                <a:cs typeface="Times New Roman" panose="02020603050405020304" pitchFamily="18" charset="0"/>
              </a:rPr>
              <a:t>Why do we need programming languages??</a:t>
            </a:r>
            <a:endParaRPr lang="en-IN" sz="4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735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7EF98-D1E0-4BD0-ACF8-104E43B180E7}"/>
              </a:ext>
            </a:extLst>
          </p:cNvPr>
          <p:cNvSpPr>
            <a:spLocks noGrp="1"/>
          </p:cNvSpPr>
          <p:nvPr>
            <p:ph type="title"/>
          </p:nvPr>
        </p:nvSpPr>
        <p:spPr>
          <a:xfrm>
            <a:off x="896590" y="901779"/>
            <a:ext cx="10119360" cy="2012714"/>
          </a:xfrm>
        </p:spPr>
        <p:txBody>
          <a:bodyPr>
            <a:normAutofit fontScale="90000"/>
          </a:bodyPr>
          <a:lstStyle/>
          <a:p>
            <a:pPr algn="ctr"/>
            <a:br>
              <a:rPr lang="en-US" sz="4800" b="0" i="0" u="none" strike="noStrike" dirty="0">
                <a:solidFill>
                  <a:srgbClr val="FF0000"/>
                </a:solidFill>
                <a:effectLst/>
                <a:latin typeface="Times New Roman" panose="02020603050405020304" pitchFamily="18" charset="0"/>
                <a:cs typeface="Times New Roman" panose="02020603050405020304" pitchFamily="18" charset="0"/>
              </a:rPr>
            </a:br>
            <a:r>
              <a:rPr lang="en-US" sz="5200" b="0" i="0" u="none" strike="noStrike" dirty="0">
                <a:solidFill>
                  <a:srgbClr val="FF0000"/>
                </a:solidFill>
                <a:effectLst/>
                <a:latin typeface="Times New Roman" panose="02020603050405020304" pitchFamily="18" charset="0"/>
                <a:cs typeface="Times New Roman" panose="02020603050405020304" pitchFamily="18" charset="0"/>
              </a:rPr>
              <a:t>Motivational Coding Quotes from </a:t>
            </a:r>
            <a:r>
              <a:rPr lang="en-US" sz="5200" dirty="0">
                <a:solidFill>
                  <a:srgbClr val="FF0000"/>
                </a:solidFill>
                <a:latin typeface="Times New Roman" panose="02020603050405020304" pitchFamily="18" charset="0"/>
                <a:cs typeface="Times New Roman" panose="02020603050405020304" pitchFamily="18" charset="0"/>
              </a:rPr>
              <a:t>Greatest Entrepreneurs in the World</a:t>
            </a:r>
            <a:br>
              <a:rPr lang="en-US" sz="4800" dirty="0">
                <a:solidFill>
                  <a:srgbClr val="FF0000"/>
                </a:solidFill>
                <a:latin typeface="Times New Roman" panose="02020603050405020304" pitchFamily="18" charset="0"/>
                <a:cs typeface="Times New Roman" panose="02020603050405020304" pitchFamily="18" charset="0"/>
              </a:rPr>
            </a:br>
            <a:br>
              <a:rPr lang="en-US" b="0" i="0" u="none" strike="noStrike" dirty="0">
                <a:solidFill>
                  <a:srgbClr val="FF0000"/>
                </a:solidFill>
                <a:effectLst/>
                <a:latin typeface="Verdana" panose="020B0604030504040204" pitchFamily="34" charset="0"/>
              </a:rPr>
            </a:br>
            <a:endParaRPr lang="en-IN" dirty="0">
              <a:solidFill>
                <a:srgbClr val="FF0000"/>
              </a:solidFill>
            </a:endParaRPr>
          </a:p>
        </p:txBody>
      </p:sp>
      <p:sp>
        <p:nvSpPr>
          <p:cNvPr id="4" name="Rectangle 1">
            <a:extLst>
              <a:ext uri="{FF2B5EF4-FFF2-40B4-BE49-F238E27FC236}">
                <a16:creationId xmlns:a16="http://schemas.microsoft.com/office/drawing/2014/main" id="{79AE1FB3-86F6-4D31-BF6F-A7C7212E3843}"/>
              </a:ext>
            </a:extLst>
          </p:cNvPr>
          <p:cNvSpPr>
            <a:spLocks noChangeArrowheads="1"/>
          </p:cNvSpPr>
          <p:nvPr/>
        </p:nvSpPr>
        <p:spPr bwMode="auto">
          <a:xfrm>
            <a:off x="1553592" y="3884822"/>
            <a:ext cx="65" cy="4154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rgbClr val="666666"/>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2" descr="Quotes about Coding (65 quotes)">
            <a:extLst>
              <a:ext uri="{FF2B5EF4-FFF2-40B4-BE49-F238E27FC236}">
                <a16:creationId xmlns:a16="http://schemas.microsoft.com/office/drawing/2014/main" id="{D10C8C5A-0B12-4A56-8E4E-CDA0EB3093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6050" y="1944165"/>
            <a:ext cx="3520237" cy="24696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Bill Gates Coding Quotes - Daily Quotes">
            <a:extLst>
              <a:ext uri="{FF2B5EF4-FFF2-40B4-BE49-F238E27FC236}">
                <a16:creationId xmlns:a16="http://schemas.microsoft.com/office/drawing/2014/main" id="{F79E1BF7-875E-4031-AC56-575B577890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6108" y="1944165"/>
            <a:ext cx="4490863" cy="252611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10DDB6D-C7DD-4BFB-A031-EB286DD81DFA}"/>
              </a:ext>
            </a:extLst>
          </p:cNvPr>
          <p:cNvSpPr txBox="1"/>
          <p:nvPr/>
        </p:nvSpPr>
        <p:spPr>
          <a:xfrm>
            <a:off x="497150" y="4545367"/>
            <a:ext cx="5370990" cy="1477328"/>
          </a:xfrm>
          <a:prstGeom prst="rect">
            <a:avLst/>
          </a:prstGeom>
          <a:noFill/>
        </p:spPr>
        <p:txBody>
          <a:bodyPr wrap="square" rtlCol="0">
            <a:spAutoFit/>
          </a:bodyPr>
          <a:lstStyle/>
          <a:p>
            <a:pPr marL="285750" indent="-285750" algn="just">
              <a:buFont typeface="Times New Roman" panose="02020603050405020304" pitchFamily="18" charset="0"/>
              <a:buChar char="⁎"/>
            </a:pPr>
            <a:r>
              <a:rPr lang="en-IN" b="1" i="0" dirty="0">
                <a:effectLst/>
                <a:latin typeface="Times New Roman" panose="02020603050405020304" pitchFamily="18" charset="0"/>
                <a:cs typeface="Times New Roman" panose="02020603050405020304" pitchFamily="18" charset="0"/>
              </a:rPr>
              <a:t>Steve </a:t>
            </a:r>
            <a:r>
              <a:rPr lang="en-IN" sz="1700" b="1" i="0" dirty="0">
                <a:effectLst/>
                <a:latin typeface="Times New Roman" panose="02020603050405020304" pitchFamily="18" charset="0"/>
                <a:cs typeface="Times New Roman" panose="02020603050405020304" pitchFamily="18" charset="0"/>
              </a:rPr>
              <a:t>Jobs</a:t>
            </a:r>
            <a:r>
              <a:rPr lang="en-IN" sz="1700" b="0" i="0" dirty="0">
                <a:effectLst/>
                <a:latin typeface="Times New Roman" panose="02020603050405020304" pitchFamily="18" charset="0"/>
                <a:cs typeface="Times New Roman" panose="02020603050405020304" pitchFamily="18" charset="0"/>
              </a:rPr>
              <a:t>, in full </a:t>
            </a:r>
            <a:r>
              <a:rPr lang="en-IN" b="1" i="0" dirty="0">
                <a:effectLst/>
                <a:latin typeface="Times New Roman" panose="02020603050405020304" pitchFamily="18" charset="0"/>
                <a:cs typeface="Times New Roman" panose="02020603050405020304" pitchFamily="18" charset="0"/>
              </a:rPr>
              <a:t>Steven Paul Jobs</a:t>
            </a:r>
            <a:r>
              <a:rPr lang="en-IN" b="0" i="0" dirty="0">
                <a:effectLst/>
                <a:latin typeface="Times New Roman" panose="02020603050405020304" pitchFamily="18" charset="0"/>
                <a:cs typeface="Times New Roman" panose="02020603050405020304" pitchFamily="18" charset="0"/>
              </a:rPr>
              <a:t>, (born February 24, 1955, </a:t>
            </a:r>
            <a:r>
              <a:rPr lang="en-IN" b="0" i="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San Francisco</a:t>
            </a:r>
            <a:r>
              <a:rPr lang="en-IN" b="0" i="0" dirty="0">
                <a:effectLst/>
                <a:latin typeface="Times New Roman" panose="02020603050405020304" pitchFamily="18" charset="0"/>
                <a:cs typeface="Times New Roman" panose="02020603050405020304" pitchFamily="18" charset="0"/>
              </a:rPr>
              <a:t>, </a:t>
            </a:r>
            <a:r>
              <a:rPr lang="en-IN" b="0" i="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California</a:t>
            </a:r>
            <a:r>
              <a:rPr lang="en-IN" b="0" i="0" dirty="0">
                <a:effectLst/>
                <a:latin typeface="Times New Roman" panose="02020603050405020304" pitchFamily="18" charset="0"/>
                <a:cs typeface="Times New Roman" panose="02020603050405020304" pitchFamily="18" charset="0"/>
              </a:rPr>
              <a:t>, U.S.—died October 5, 2011, </a:t>
            </a:r>
            <a:r>
              <a:rPr lang="en-IN" b="0" i="0" u="none" strike="noStrike" dirty="0">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Palo Alto</a:t>
            </a:r>
            <a:r>
              <a:rPr lang="en-IN" b="0" i="0" dirty="0">
                <a:effectLst/>
                <a:latin typeface="Times New Roman" panose="02020603050405020304" pitchFamily="18" charset="0"/>
                <a:cs typeface="Times New Roman" panose="02020603050405020304" pitchFamily="18" charset="0"/>
              </a:rPr>
              <a:t>, California), cofounder of Apple Computer, Inc. (now </a:t>
            </a:r>
            <a:r>
              <a:rPr lang="en-IN" b="0" i="0" u="none" strike="noStrike" dirty="0">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Apple Inc.</a:t>
            </a:r>
            <a:r>
              <a:rPr lang="en-IN" b="0" i="0" dirty="0">
                <a:effectLst/>
                <a:latin typeface="Times New Roman" panose="02020603050405020304" pitchFamily="18" charset="0"/>
                <a:cs typeface="Times New Roman" panose="02020603050405020304" pitchFamily="18" charset="0"/>
              </a:rPr>
              <a:t>), and a </a:t>
            </a:r>
            <a:r>
              <a:rPr lang="en-IN" b="0" i="0" u="none" strike="noStrike" dirty="0">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charismatic</a:t>
            </a:r>
            <a:r>
              <a:rPr lang="en-IN" b="0" i="0" dirty="0">
                <a:effectLst/>
                <a:latin typeface="Times New Roman" panose="02020603050405020304" pitchFamily="18" charset="0"/>
                <a:cs typeface="Times New Roman" panose="02020603050405020304" pitchFamily="18" charset="0"/>
              </a:rPr>
              <a:t> pioneer of the </a:t>
            </a:r>
            <a:r>
              <a:rPr lang="en-IN" b="0" i="0" u="none" strike="noStrike" dirty="0">
                <a:effectLs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personal computer</a:t>
            </a:r>
            <a:r>
              <a:rPr lang="en-IN" b="0" i="0" dirty="0">
                <a:effectLst/>
                <a:latin typeface="Times New Roman" panose="02020603050405020304" pitchFamily="18" charset="0"/>
                <a:cs typeface="Times New Roman" panose="02020603050405020304" pitchFamily="18" charset="0"/>
              </a:rPr>
              <a:t> era.</a:t>
            </a:r>
            <a:endParaRPr lang="en-IN"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FD4EACD-16D2-4D6F-BF37-173CB119C78A}"/>
              </a:ext>
            </a:extLst>
          </p:cNvPr>
          <p:cNvSpPr txBox="1"/>
          <p:nvPr/>
        </p:nvSpPr>
        <p:spPr>
          <a:xfrm>
            <a:off x="6323862" y="4740676"/>
            <a:ext cx="5252620" cy="1400383"/>
          </a:xfrm>
          <a:prstGeom prst="rect">
            <a:avLst/>
          </a:prstGeom>
          <a:noFill/>
        </p:spPr>
        <p:txBody>
          <a:bodyPr wrap="square" rtlCol="0">
            <a:spAutoFit/>
          </a:bodyPr>
          <a:lstStyle/>
          <a:p>
            <a:pPr marL="285750" indent="-285750" algn="just">
              <a:buFont typeface="Times New Roman" panose="02020603050405020304" pitchFamily="18" charset="0"/>
              <a:buChar char="⁎"/>
            </a:pPr>
            <a:r>
              <a:rPr lang="en-US" sz="1700" b="1" i="0" dirty="0">
                <a:effectLst/>
                <a:latin typeface="Times New Roman" panose="02020603050405020304" pitchFamily="18" charset="0"/>
                <a:cs typeface="Times New Roman" panose="02020603050405020304" pitchFamily="18" charset="0"/>
              </a:rPr>
              <a:t>Bill Gates</a:t>
            </a:r>
            <a:r>
              <a:rPr lang="en-US" sz="1700" b="0" i="0" dirty="0">
                <a:effectLst/>
                <a:latin typeface="Times New Roman" panose="02020603050405020304" pitchFamily="18" charset="0"/>
                <a:cs typeface="Times New Roman" panose="02020603050405020304" pitchFamily="18" charset="0"/>
              </a:rPr>
              <a:t>, in full </a:t>
            </a:r>
            <a:r>
              <a:rPr lang="en-US" sz="1700" b="1" i="0" dirty="0">
                <a:effectLst/>
                <a:latin typeface="Times New Roman" panose="02020603050405020304" pitchFamily="18" charset="0"/>
                <a:cs typeface="Times New Roman" panose="02020603050405020304" pitchFamily="18" charset="0"/>
              </a:rPr>
              <a:t>William Henry Gates III</a:t>
            </a:r>
            <a:r>
              <a:rPr lang="en-US" sz="1700" b="0" i="0" dirty="0">
                <a:effectLst/>
                <a:latin typeface="Times New Roman" panose="02020603050405020304" pitchFamily="18" charset="0"/>
                <a:cs typeface="Times New Roman" panose="02020603050405020304" pitchFamily="18" charset="0"/>
              </a:rPr>
              <a:t>, (born October 28, 1955, Seattle, Washington, U.S.), American </a:t>
            </a:r>
            <a:r>
              <a:rPr lang="en-US" sz="1700" b="0" i="0" u="none" strike="noStrike" dirty="0">
                <a:effectLst/>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computer</a:t>
            </a:r>
            <a:r>
              <a:rPr lang="en-US" sz="1700" b="0" i="0" dirty="0">
                <a:effectLst/>
                <a:latin typeface="Times New Roman" panose="02020603050405020304" pitchFamily="18" charset="0"/>
                <a:cs typeface="Times New Roman" panose="02020603050405020304" pitchFamily="18" charset="0"/>
              </a:rPr>
              <a:t> programmer and entrepreneur who cofounded </a:t>
            </a:r>
            <a:r>
              <a:rPr lang="en-US" sz="1700" b="0" i="0" u="none" strike="noStrike" dirty="0">
                <a:effectLst/>
                <a:latin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Microsoft Corporation</a:t>
            </a:r>
            <a:r>
              <a:rPr lang="en-US" sz="1700" b="0" i="0" dirty="0">
                <a:effectLst/>
                <a:latin typeface="Times New Roman" panose="02020603050405020304" pitchFamily="18" charset="0"/>
                <a:cs typeface="Times New Roman" panose="02020603050405020304" pitchFamily="18" charset="0"/>
              </a:rPr>
              <a:t>, the world’s largest personal-computer software company.</a:t>
            </a: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4957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8252B-AFEA-4D4F-ADDA-2AC12F2EF5EF}"/>
              </a:ext>
            </a:extLst>
          </p:cNvPr>
          <p:cNvSpPr>
            <a:spLocks noGrp="1"/>
          </p:cNvSpPr>
          <p:nvPr>
            <p:ph type="title"/>
          </p:nvPr>
        </p:nvSpPr>
        <p:spPr/>
        <p:txBody>
          <a:bodyPr>
            <a:normAutofit/>
          </a:bodyPr>
          <a:lstStyle/>
          <a:p>
            <a:pPr algn="ctr"/>
            <a:r>
              <a:rPr lang="en-US" b="0" i="0" u="none" strike="noStrike" dirty="0">
                <a:solidFill>
                  <a:srgbClr val="FF0000"/>
                </a:solidFill>
                <a:effectLst/>
                <a:latin typeface="Times New Roman" panose="02020603050405020304" pitchFamily="18" charset="0"/>
                <a:cs typeface="Times New Roman" panose="02020603050405020304" pitchFamily="18" charset="0"/>
              </a:rPr>
              <a:t>Motivational Coding Quotes from </a:t>
            </a:r>
            <a:r>
              <a:rPr lang="en-US" dirty="0">
                <a:solidFill>
                  <a:srgbClr val="FF0000"/>
                </a:solidFill>
                <a:latin typeface="Times New Roman" panose="02020603050405020304" pitchFamily="18" charset="0"/>
                <a:cs typeface="Times New Roman" panose="02020603050405020304" pitchFamily="18" charset="0"/>
              </a:rPr>
              <a:t>Greatest Entrepreneurs in the World</a:t>
            </a:r>
            <a:endParaRPr lang="en-IN" dirty="0"/>
          </a:p>
        </p:txBody>
      </p:sp>
      <p:pic>
        <p:nvPicPr>
          <p:cNvPr id="5" name="Content Placeholder 4">
            <a:extLst>
              <a:ext uri="{FF2B5EF4-FFF2-40B4-BE49-F238E27FC236}">
                <a16:creationId xmlns:a16="http://schemas.microsoft.com/office/drawing/2014/main" id="{05DF88B7-7190-4BD9-808F-82E7E489F9AF}"/>
              </a:ext>
            </a:extLst>
          </p:cNvPr>
          <p:cNvPicPr>
            <a:picLocks noGrp="1" noChangeAspect="1"/>
          </p:cNvPicPr>
          <p:nvPr>
            <p:ph idx="1"/>
          </p:nvPr>
        </p:nvPicPr>
        <p:blipFill>
          <a:blip r:embed="rId2"/>
          <a:stretch>
            <a:fillRect/>
          </a:stretch>
        </p:blipFill>
        <p:spPr>
          <a:xfrm>
            <a:off x="1215956" y="1973403"/>
            <a:ext cx="4181667" cy="2833687"/>
          </a:xfrm>
        </p:spPr>
      </p:pic>
      <p:pic>
        <p:nvPicPr>
          <p:cNvPr id="6" name="Picture 5">
            <a:extLst>
              <a:ext uri="{FF2B5EF4-FFF2-40B4-BE49-F238E27FC236}">
                <a16:creationId xmlns:a16="http://schemas.microsoft.com/office/drawing/2014/main" id="{F87AE644-F312-45B3-815E-3E0668CAB0EF}"/>
              </a:ext>
            </a:extLst>
          </p:cNvPr>
          <p:cNvPicPr>
            <a:picLocks noChangeAspect="1"/>
          </p:cNvPicPr>
          <p:nvPr/>
        </p:nvPicPr>
        <p:blipFill>
          <a:blip r:embed="rId3"/>
          <a:stretch>
            <a:fillRect/>
          </a:stretch>
        </p:blipFill>
        <p:spPr>
          <a:xfrm>
            <a:off x="6993521" y="2012200"/>
            <a:ext cx="3982523" cy="3172359"/>
          </a:xfrm>
          <a:prstGeom prst="rect">
            <a:avLst/>
          </a:prstGeom>
        </p:spPr>
      </p:pic>
      <p:sp>
        <p:nvSpPr>
          <p:cNvPr id="7" name="TextBox 6">
            <a:extLst>
              <a:ext uri="{FF2B5EF4-FFF2-40B4-BE49-F238E27FC236}">
                <a16:creationId xmlns:a16="http://schemas.microsoft.com/office/drawing/2014/main" id="{B230E23B-8C89-457A-AEA7-973F3A3C3636}"/>
              </a:ext>
            </a:extLst>
          </p:cNvPr>
          <p:cNvSpPr txBox="1"/>
          <p:nvPr/>
        </p:nvSpPr>
        <p:spPr>
          <a:xfrm>
            <a:off x="887768" y="4980373"/>
            <a:ext cx="4909350" cy="1400383"/>
          </a:xfrm>
          <a:prstGeom prst="rect">
            <a:avLst/>
          </a:prstGeom>
          <a:noFill/>
        </p:spPr>
        <p:txBody>
          <a:bodyPr wrap="square" rtlCol="0">
            <a:spAutoFit/>
          </a:bodyPr>
          <a:lstStyle/>
          <a:p>
            <a:pPr marL="285750" indent="-285750" algn="just">
              <a:buFont typeface="Times New Roman" panose="02020603050405020304" pitchFamily="18" charset="0"/>
              <a:buChar char="⁎"/>
            </a:pPr>
            <a:r>
              <a:rPr lang="en-US" sz="1700" b="1" i="0" dirty="0">
                <a:effectLst/>
                <a:latin typeface="Times New Roman" panose="02020603050405020304" pitchFamily="18" charset="0"/>
                <a:cs typeface="Times New Roman" panose="02020603050405020304" pitchFamily="18" charset="0"/>
              </a:rPr>
              <a:t>Mark Zuckerberg</a:t>
            </a:r>
            <a:r>
              <a:rPr lang="en-US" sz="1700" b="0" i="0" dirty="0">
                <a:effectLst/>
                <a:latin typeface="Times New Roman" panose="02020603050405020304" pitchFamily="18" charset="0"/>
                <a:cs typeface="Times New Roman" panose="02020603050405020304" pitchFamily="18" charset="0"/>
              </a:rPr>
              <a:t>, in full </a:t>
            </a:r>
            <a:r>
              <a:rPr lang="en-US" sz="1700" b="1" i="0" dirty="0">
                <a:effectLst/>
                <a:latin typeface="Times New Roman" panose="02020603050405020304" pitchFamily="18" charset="0"/>
                <a:cs typeface="Times New Roman" panose="02020603050405020304" pitchFamily="18" charset="0"/>
              </a:rPr>
              <a:t>Mark Elliot Zuckerberg</a:t>
            </a:r>
            <a:r>
              <a:rPr lang="en-US" sz="1700" b="0" i="0" dirty="0">
                <a:effectLst/>
                <a:latin typeface="Times New Roman" panose="02020603050405020304" pitchFamily="18" charset="0"/>
                <a:cs typeface="Times New Roman" panose="02020603050405020304" pitchFamily="18" charset="0"/>
              </a:rPr>
              <a:t>, (born May 14, 1984, </a:t>
            </a:r>
            <a:r>
              <a:rPr lang="en-US" sz="1700" b="0" i="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White Plains</a:t>
            </a:r>
            <a:r>
              <a:rPr lang="en-US" sz="1700" b="0" i="0" dirty="0">
                <a:effectLst/>
                <a:latin typeface="Times New Roman" panose="02020603050405020304" pitchFamily="18" charset="0"/>
                <a:cs typeface="Times New Roman" panose="02020603050405020304" pitchFamily="18" charset="0"/>
              </a:rPr>
              <a:t>, </a:t>
            </a:r>
            <a:r>
              <a:rPr lang="en-US" sz="1700" b="0" i="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New York</a:t>
            </a:r>
            <a:r>
              <a:rPr lang="en-US" sz="1700" b="0" i="0" dirty="0">
                <a:effectLst/>
                <a:latin typeface="Times New Roman" panose="02020603050405020304" pitchFamily="18" charset="0"/>
                <a:cs typeface="Times New Roman" panose="02020603050405020304" pitchFamily="18" charset="0"/>
              </a:rPr>
              <a:t>, U.S.), American computer programmer who was cofounder and CEO(2004– ) of </a:t>
            </a:r>
            <a:r>
              <a:rPr lang="en-US" sz="1700" b="0" i="0" u="none" strike="noStrike" dirty="0">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Facebook</a:t>
            </a:r>
            <a:r>
              <a:rPr lang="en-US" sz="1700" b="0" i="0" dirty="0">
                <a:effectLst/>
                <a:latin typeface="Times New Roman" panose="02020603050405020304" pitchFamily="18" charset="0"/>
                <a:cs typeface="Times New Roman" panose="02020603050405020304" pitchFamily="18" charset="0"/>
              </a:rPr>
              <a:t>, a social networking </a:t>
            </a:r>
            <a:r>
              <a:rPr lang="en-US" sz="1700" b="0" i="0" u="none" strike="noStrike" dirty="0">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Web site</a:t>
            </a:r>
            <a:r>
              <a:rPr lang="en-US" sz="1700" b="0" i="0" dirty="0">
                <a:effectLst/>
                <a:latin typeface="Times New Roman" panose="02020603050405020304" pitchFamily="18" charset="0"/>
                <a:cs typeface="Times New Roman" panose="02020603050405020304" pitchFamily="18" charset="0"/>
              </a:rPr>
              <a:t>.</a:t>
            </a:r>
            <a:endParaRPr lang="en-IN" sz="17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E46D2D9C-7392-456C-BEC2-D121618D091B}"/>
              </a:ext>
            </a:extLst>
          </p:cNvPr>
          <p:cNvSpPr txBox="1"/>
          <p:nvPr/>
        </p:nvSpPr>
        <p:spPr>
          <a:xfrm>
            <a:off x="6196614" y="5184559"/>
            <a:ext cx="5797118" cy="1661993"/>
          </a:xfrm>
          <a:prstGeom prst="rect">
            <a:avLst/>
          </a:prstGeom>
          <a:noFill/>
        </p:spPr>
        <p:txBody>
          <a:bodyPr wrap="square" rtlCol="0">
            <a:spAutoFit/>
          </a:bodyPr>
          <a:lstStyle/>
          <a:p>
            <a:pPr marL="285750" indent="-285750" algn="just">
              <a:buFont typeface="Times New Roman" panose="02020603050405020304" pitchFamily="18" charset="0"/>
              <a:buChar char="⁎"/>
            </a:pPr>
            <a:r>
              <a:rPr lang="en-US" sz="1700" b="1" i="0" dirty="0">
                <a:effectLst/>
                <a:latin typeface="Times New Roman" panose="02020603050405020304" pitchFamily="18" charset="0"/>
                <a:cs typeface="Times New Roman" panose="02020603050405020304" pitchFamily="18" charset="0"/>
              </a:rPr>
              <a:t>Sundar Pichai</a:t>
            </a:r>
            <a:r>
              <a:rPr lang="en-US" sz="1700" b="0" i="0" dirty="0">
                <a:effectLst/>
                <a:latin typeface="Times New Roman" panose="02020603050405020304" pitchFamily="18" charset="0"/>
                <a:cs typeface="Times New Roman" panose="02020603050405020304" pitchFamily="18" charset="0"/>
              </a:rPr>
              <a:t>, in full </a:t>
            </a:r>
            <a:r>
              <a:rPr lang="en-US" sz="1700" b="1" i="0" dirty="0">
                <a:effectLst/>
                <a:latin typeface="Times New Roman" panose="02020603050405020304" pitchFamily="18" charset="0"/>
                <a:cs typeface="Times New Roman" panose="02020603050405020304" pitchFamily="18" charset="0"/>
              </a:rPr>
              <a:t>Pichai Sundararajan</a:t>
            </a:r>
            <a:r>
              <a:rPr lang="en-US" sz="1700" b="0" i="0" dirty="0">
                <a:effectLst/>
                <a:latin typeface="Times New Roman" panose="02020603050405020304" pitchFamily="18" charset="0"/>
                <a:cs typeface="Times New Roman" panose="02020603050405020304" pitchFamily="18" charset="0"/>
              </a:rPr>
              <a:t>, (born July 12, 1972, Madras [now Chennai], </a:t>
            </a:r>
            <a:r>
              <a:rPr lang="en-US" sz="1700" b="0" i="0" u="none" strike="noStrike" dirty="0">
                <a:effectLst/>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Tamil Nadu</a:t>
            </a:r>
            <a:r>
              <a:rPr lang="en-US" sz="1700" b="0" i="0" dirty="0">
                <a:effectLst/>
                <a:latin typeface="Times New Roman" panose="02020603050405020304" pitchFamily="18" charset="0"/>
                <a:cs typeface="Times New Roman" panose="02020603050405020304" pitchFamily="18" charset="0"/>
              </a:rPr>
              <a:t>, India), Indian-born American executive who was CEO of both </a:t>
            </a:r>
            <a:r>
              <a:rPr lang="en-US" sz="1700" b="0" i="0" u="none" strike="noStrike" dirty="0">
                <a:effectLst/>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Google, Inc.</a:t>
            </a:r>
            <a:r>
              <a:rPr lang="en-US" sz="1700" b="0" i="0" dirty="0">
                <a:effectLst/>
                <a:latin typeface="Times New Roman" panose="02020603050405020304" pitchFamily="18" charset="0"/>
                <a:cs typeface="Times New Roman" panose="02020603050405020304" pitchFamily="18" charset="0"/>
              </a:rPr>
              <a:t>(2015–), and its </a:t>
            </a:r>
            <a:r>
              <a:rPr lang="en-US" sz="1700" b="0" i="0" u="sng" dirty="0">
                <a:effectLst/>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holding company</a:t>
            </a:r>
            <a:r>
              <a:rPr lang="en-US" sz="1700" b="0" i="0" dirty="0">
                <a:effectLst/>
                <a:latin typeface="Times New Roman" panose="02020603050405020304" pitchFamily="18" charset="0"/>
                <a:cs typeface="Times New Roman" panose="02020603050405020304" pitchFamily="18" charset="0"/>
              </a:rPr>
              <a:t>, Alphabet Inc.(2019– ).</a:t>
            </a:r>
          </a:p>
          <a:p>
            <a:pPr algn="just"/>
            <a:br>
              <a:rPr lang="en-US" sz="1700" dirty="0">
                <a:latin typeface="Times New Roman" panose="02020603050405020304" pitchFamily="18" charset="0"/>
                <a:cs typeface="Times New Roman" panose="02020603050405020304" pitchFamily="18" charset="0"/>
              </a:rPr>
            </a:b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702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15 Must Read Hard Work Quotes If You Want Motivation To Work Harder | Hard  work quotes, Tech quotes, Work quotes">
            <a:extLst>
              <a:ext uri="{FF2B5EF4-FFF2-40B4-BE49-F238E27FC236}">
                <a16:creationId xmlns:a16="http://schemas.microsoft.com/office/drawing/2014/main" id="{65EE4EB2-D959-44D9-9F1A-06BE4F5C360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42875" y="1997476"/>
            <a:ext cx="2800695" cy="4199138"/>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a:extLst>
              <a:ext uri="{FF2B5EF4-FFF2-40B4-BE49-F238E27FC236}">
                <a16:creationId xmlns:a16="http://schemas.microsoft.com/office/drawing/2014/main" id="{327EA6FD-FB30-4E8E-B3BE-478C66704052}"/>
              </a:ext>
            </a:extLst>
          </p:cNvPr>
          <p:cNvSpPr>
            <a:spLocks noGrp="1"/>
          </p:cNvSpPr>
          <p:nvPr>
            <p:ph type="title"/>
          </p:nvPr>
        </p:nvSpPr>
        <p:spPr>
          <a:xfrm>
            <a:off x="896590" y="901779"/>
            <a:ext cx="10119360" cy="2012714"/>
          </a:xfrm>
        </p:spPr>
        <p:txBody>
          <a:bodyPr>
            <a:normAutofit fontScale="90000"/>
          </a:bodyPr>
          <a:lstStyle/>
          <a:p>
            <a:pPr algn="ctr"/>
            <a:br>
              <a:rPr lang="en-US" sz="5200" b="0" i="0" u="none" strike="noStrike" dirty="0">
                <a:solidFill>
                  <a:srgbClr val="FF0000"/>
                </a:solidFill>
                <a:effectLst/>
                <a:latin typeface="Times New Roman" panose="02020603050405020304" pitchFamily="18" charset="0"/>
                <a:cs typeface="Times New Roman" panose="02020603050405020304" pitchFamily="18" charset="0"/>
              </a:rPr>
            </a:br>
            <a:r>
              <a:rPr lang="en-US" sz="5200" b="0" i="0" u="none" strike="noStrike" dirty="0">
                <a:solidFill>
                  <a:srgbClr val="FF0000"/>
                </a:solidFill>
                <a:effectLst/>
                <a:latin typeface="Times New Roman" panose="02020603050405020304" pitchFamily="18" charset="0"/>
                <a:cs typeface="Times New Roman" panose="02020603050405020304" pitchFamily="18" charset="0"/>
              </a:rPr>
              <a:t>Motivational Coding Quotes from </a:t>
            </a:r>
            <a:r>
              <a:rPr lang="en-US" sz="5200" dirty="0">
                <a:solidFill>
                  <a:srgbClr val="FF0000"/>
                </a:solidFill>
                <a:latin typeface="Times New Roman" panose="02020603050405020304" pitchFamily="18" charset="0"/>
                <a:cs typeface="Times New Roman" panose="02020603050405020304" pitchFamily="18" charset="0"/>
              </a:rPr>
              <a:t>Greatest Entrepreneurs in the World</a:t>
            </a:r>
            <a:br>
              <a:rPr lang="en-US" sz="4800" dirty="0">
                <a:solidFill>
                  <a:srgbClr val="FF0000"/>
                </a:solidFill>
                <a:latin typeface="Times New Roman" panose="02020603050405020304" pitchFamily="18" charset="0"/>
                <a:cs typeface="Times New Roman" panose="02020603050405020304" pitchFamily="18" charset="0"/>
              </a:rPr>
            </a:br>
            <a:br>
              <a:rPr lang="en-US" b="0" i="0" u="none" strike="noStrike" dirty="0">
                <a:solidFill>
                  <a:srgbClr val="FF0000"/>
                </a:solidFill>
                <a:effectLst/>
                <a:latin typeface="Verdana" panose="020B0604030504040204" pitchFamily="34" charset="0"/>
              </a:rPr>
            </a:br>
            <a:endParaRPr lang="en-IN" dirty="0">
              <a:solidFill>
                <a:srgbClr val="FF0000"/>
              </a:solidFill>
            </a:endParaRPr>
          </a:p>
        </p:txBody>
      </p:sp>
      <p:sp>
        <p:nvSpPr>
          <p:cNvPr id="10" name="TextBox 9">
            <a:extLst>
              <a:ext uri="{FF2B5EF4-FFF2-40B4-BE49-F238E27FC236}">
                <a16:creationId xmlns:a16="http://schemas.microsoft.com/office/drawing/2014/main" id="{7E885E05-4538-4A8E-A4CF-D70B97667AFF}"/>
              </a:ext>
            </a:extLst>
          </p:cNvPr>
          <p:cNvSpPr txBox="1"/>
          <p:nvPr/>
        </p:nvSpPr>
        <p:spPr>
          <a:xfrm>
            <a:off x="4225771" y="2104008"/>
            <a:ext cx="6906827" cy="3969420"/>
          </a:xfrm>
          <a:prstGeom prst="rect">
            <a:avLst/>
          </a:prstGeom>
          <a:noFill/>
        </p:spPr>
        <p:txBody>
          <a:bodyPr wrap="square" rtlCol="0">
            <a:spAutoFit/>
          </a:bodyPr>
          <a:lstStyle/>
          <a:p>
            <a:pPr marL="285750" indent="-285750" algn="just">
              <a:lnSpc>
                <a:spcPct val="150000"/>
              </a:lnSpc>
              <a:buFont typeface="Times New Roman" panose="02020603050405020304" pitchFamily="18" charset="0"/>
              <a:buChar char="⁎"/>
            </a:pPr>
            <a:r>
              <a:rPr lang="en-US" sz="1700" b="1" i="0" dirty="0">
                <a:effectLst/>
                <a:latin typeface="Times New Roman" panose="02020603050405020304" pitchFamily="18" charset="0"/>
                <a:cs typeface="Times New Roman" panose="02020603050405020304" pitchFamily="18" charset="0"/>
              </a:rPr>
              <a:t>Elon Musk</a:t>
            </a:r>
            <a:r>
              <a:rPr lang="en-US" sz="1700" b="0" i="0" dirty="0">
                <a:effectLst/>
                <a:latin typeface="Times New Roman" panose="02020603050405020304" pitchFamily="18" charset="0"/>
                <a:cs typeface="Times New Roman" panose="02020603050405020304" pitchFamily="18" charset="0"/>
              </a:rPr>
              <a:t>, (born June 28, 1971, </a:t>
            </a:r>
            <a:r>
              <a:rPr lang="en-US" sz="1700" b="0" i="0" u="none" strike="noStrike" dirty="0">
                <a:effectLst/>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Pretoria</a:t>
            </a:r>
            <a:r>
              <a:rPr lang="en-US" sz="1700" b="0" i="0" dirty="0">
                <a:effectLst/>
                <a:latin typeface="Times New Roman" panose="02020603050405020304" pitchFamily="18" charset="0"/>
                <a:cs typeface="Times New Roman" panose="02020603050405020304" pitchFamily="18" charset="0"/>
              </a:rPr>
              <a:t>, South Africa), South African-born American </a:t>
            </a:r>
            <a:r>
              <a:rPr lang="en-US" sz="1700" b="0" i="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entrepreneur</a:t>
            </a:r>
            <a:r>
              <a:rPr lang="en-US" sz="1700" b="0" i="0" dirty="0">
                <a:effectLst/>
                <a:latin typeface="Times New Roman" panose="02020603050405020304" pitchFamily="18" charset="0"/>
                <a:cs typeface="Times New Roman" panose="02020603050405020304" pitchFamily="18" charset="0"/>
              </a:rPr>
              <a:t> who cofounded the electronic-payment firm </a:t>
            </a:r>
            <a:r>
              <a:rPr lang="en-US" sz="1700" b="0" i="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PayPal</a:t>
            </a:r>
            <a:r>
              <a:rPr lang="en-US" sz="1700" b="0" i="0" dirty="0">
                <a:effectLst/>
                <a:latin typeface="Times New Roman" panose="02020603050405020304" pitchFamily="18" charset="0"/>
                <a:cs typeface="Times New Roman" panose="02020603050405020304" pitchFamily="18" charset="0"/>
              </a:rPr>
              <a:t> and formed </a:t>
            </a:r>
            <a:r>
              <a:rPr lang="en-US" sz="1700" b="0" i="0" u="none" strike="noStrike" dirty="0">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SpaceX</a:t>
            </a:r>
            <a:r>
              <a:rPr lang="en-US" sz="1700" b="0" i="0" dirty="0">
                <a:effectLst/>
                <a:latin typeface="Times New Roman" panose="02020603050405020304" pitchFamily="18" charset="0"/>
                <a:cs typeface="Times New Roman" panose="02020603050405020304" pitchFamily="18" charset="0"/>
              </a:rPr>
              <a:t>, maker of launch vehicles and spacecraft. He was also one of the first significant investors in, as well as chief executive officer of, the </a:t>
            </a:r>
            <a:r>
              <a:rPr lang="en-US" sz="1700" b="0" i="0" u="none" strike="noStrike" dirty="0">
                <a:effectLst/>
                <a:latin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electric car</a:t>
            </a:r>
            <a:r>
              <a:rPr lang="en-US" sz="1700" b="0" i="0" dirty="0">
                <a:effectLst/>
                <a:latin typeface="Times New Roman" panose="02020603050405020304" pitchFamily="18" charset="0"/>
                <a:cs typeface="Times New Roman" panose="02020603050405020304" pitchFamily="18" charset="0"/>
              </a:rPr>
              <a:t> manufacturer Tesla.</a:t>
            </a:r>
          </a:p>
          <a:p>
            <a:pPr marL="285750" indent="-285750" algn="just">
              <a:lnSpc>
                <a:spcPct val="150000"/>
              </a:lnSpc>
              <a:buFont typeface="Wingdings" panose="05000000000000000000" pitchFamily="2" charset="2"/>
              <a:buChar char="ü"/>
            </a:pPr>
            <a:r>
              <a:rPr lang="en-US" sz="1700" dirty="0">
                <a:latin typeface="Times New Roman" panose="02020603050405020304" pitchFamily="18" charset="0"/>
                <a:cs typeface="Times New Roman" panose="02020603050405020304" pitchFamily="18" charset="0"/>
              </a:rPr>
              <a:t>The billionaire entrepreneur has achieved so many career milestones in his 44 years of life that it's hard to believe they've all happened to the same person. In advance of Tesla's grand reveal of the </a:t>
            </a:r>
            <a:r>
              <a:rPr lang="en-US" sz="1700" dirty="0">
                <a:latin typeface="Times New Roman" panose="02020603050405020304" pitchFamily="18" charset="0"/>
                <a:cs typeface="Times New Roman" panose="02020603050405020304" pitchFamily="18" charset="0"/>
                <a:hlinkClick r:id="rId8">
                  <a:extLst>
                    <a:ext uri="{A12FA001-AC4F-418D-AE19-62706E023703}">
                      <ahyp:hlinkClr xmlns:ahyp="http://schemas.microsoft.com/office/drawing/2018/hyperlinkcolor" val="tx"/>
                    </a:ext>
                  </a:extLst>
                </a:hlinkClick>
              </a:rPr>
              <a:t>Model 3</a:t>
            </a:r>
            <a:r>
              <a:rPr lang="en-US" sz="1700" dirty="0">
                <a:latin typeface="Times New Roman" panose="02020603050405020304" pitchFamily="18" charset="0"/>
                <a:cs typeface="Times New Roman" panose="02020603050405020304" pitchFamily="18" charset="0"/>
              </a:rPr>
              <a:t>--the </a:t>
            </a:r>
            <a:r>
              <a:rPr lang="en-US" sz="1700" dirty="0">
                <a:latin typeface="Times New Roman" panose="02020603050405020304" pitchFamily="18" charset="0"/>
                <a:cs typeface="Times New Roman" panose="02020603050405020304" pitchFamily="18" charset="0"/>
                <a:hlinkClick r:id="rId9">
                  <a:extLst>
                    <a:ext uri="{A12FA001-AC4F-418D-AE19-62706E023703}">
                      <ahyp:hlinkClr xmlns:ahyp="http://schemas.microsoft.com/office/drawing/2018/hyperlinkcolor" val="tx"/>
                    </a:ext>
                  </a:extLst>
                </a:hlinkClick>
              </a:rPr>
              <a:t>electric car</a:t>
            </a:r>
            <a:r>
              <a:rPr lang="en-US" sz="1700" dirty="0">
                <a:latin typeface="Times New Roman" panose="02020603050405020304" pitchFamily="18" charset="0"/>
                <a:cs typeface="Times New Roman" panose="02020603050405020304" pitchFamily="18" charset="0"/>
              </a:rPr>
              <a:t> Musk hopes will change the auto industry forever--here are seven of the biggest moments of his </a:t>
            </a:r>
            <a:r>
              <a:rPr lang="en-US" sz="1700" dirty="0">
                <a:latin typeface="Times New Roman" panose="02020603050405020304" pitchFamily="18" charset="0"/>
                <a:cs typeface="Times New Roman" panose="02020603050405020304" pitchFamily="18" charset="0"/>
                <a:hlinkClick r:id="rId10">
                  <a:extLst>
                    <a:ext uri="{A12FA001-AC4F-418D-AE19-62706E023703}">
                      <ahyp:hlinkClr xmlns:ahyp="http://schemas.microsoft.com/office/drawing/2018/hyperlinkcolor" val="tx"/>
                    </a:ext>
                  </a:extLst>
                </a:hlinkClick>
              </a:rPr>
              <a:t>career</a:t>
            </a:r>
            <a:r>
              <a:rPr lang="en-US" sz="1700" dirty="0">
                <a:latin typeface="Times New Roman" panose="02020603050405020304" pitchFamily="18" charset="0"/>
                <a:cs typeface="Times New Roman" panose="02020603050405020304" pitchFamily="18" charset="0"/>
              </a:rPr>
              <a:t> so far.</a:t>
            </a:r>
            <a:endParaRPr lang="en-IN"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2917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8584-A58B-4AA2-AF3E-A361C3F4D8EF}"/>
              </a:ext>
            </a:extLst>
          </p:cNvPr>
          <p:cNvSpPr>
            <a:spLocks noGrp="1"/>
          </p:cNvSpPr>
          <p:nvPr>
            <p:ph type="title"/>
          </p:nvPr>
        </p:nvSpPr>
        <p:spPr/>
        <p:txBody>
          <a:bodyPr>
            <a:normAutofit/>
          </a:bodyPr>
          <a:lstStyle/>
          <a:p>
            <a:pPr algn="ctr"/>
            <a:r>
              <a:rPr lang="en-IN" i="0" u="none" strike="noStrike" cap="all" dirty="0">
                <a:solidFill>
                  <a:srgbClr val="FF0000"/>
                </a:solidFill>
                <a:effectLst/>
                <a:latin typeface="Times New Roman" panose="02020603050405020304" pitchFamily="18" charset="0"/>
                <a:cs typeface="Times New Roman" panose="02020603050405020304" pitchFamily="18" charset="0"/>
              </a:rPr>
              <a:t>List of DIFFERENT PROGRAMMING LANGUAGES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95F39F9-A6FA-478C-82DC-AD7D6908D33E}"/>
              </a:ext>
            </a:extLst>
          </p:cNvPr>
          <p:cNvSpPr>
            <a:spLocks noGrp="1"/>
          </p:cNvSpPr>
          <p:nvPr>
            <p:ph idx="1"/>
          </p:nvPr>
        </p:nvSpPr>
        <p:spPr>
          <a:xfrm>
            <a:off x="2920752" y="2079396"/>
            <a:ext cx="8075129" cy="4328110"/>
          </a:xfrm>
        </p:spPr>
        <p:txBody>
          <a:bodyPr>
            <a:normAutofit fontScale="85000" lnSpcReduction="20000"/>
          </a:bodyPr>
          <a:lstStyle/>
          <a:p>
            <a:pPr marL="0" indent="0" fontAlgn="base">
              <a:buNone/>
            </a:pPr>
            <a:r>
              <a:rPr lang="en-US" b="1" dirty="0">
                <a:solidFill>
                  <a:srgbClr val="333333"/>
                </a:solidFill>
                <a:latin typeface="Open Sans" panose="020B0604020202020204" pitchFamily="34" charset="0"/>
              </a:rPr>
              <a:t>We have many programming languages, here we have list of 20.</a:t>
            </a:r>
          </a:p>
          <a:p>
            <a:pPr marL="0" indent="0" fontAlgn="base">
              <a:buNone/>
            </a:pPr>
            <a:r>
              <a:rPr lang="en-US" dirty="0">
                <a:solidFill>
                  <a:srgbClr val="333333"/>
                </a:solidFill>
                <a:latin typeface="Open Sans" panose="020B0604020202020204" pitchFamily="34" charset="0"/>
              </a:rPr>
              <a:t>1.C                                                                                                               </a:t>
            </a:r>
          </a:p>
          <a:p>
            <a:pPr marL="0" indent="0" fontAlgn="base">
              <a:buNone/>
            </a:pPr>
            <a:r>
              <a:rPr lang="en-US" dirty="0">
                <a:solidFill>
                  <a:srgbClr val="333333"/>
                </a:solidFill>
                <a:latin typeface="Open Sans" panose="020B0604020202020204" pitchFamily="34" charset="0"/>
              </a:rPr>
              <a:t>2.C++</a:t>
            </a:r>
          </a:p>
          <a:p>
            <a:pPr marL="0" indent="0" fontAlgn="base">
              <a:buNone/>
            </a:pPr>
            <a:r>
              <a:rPr lang="en-US" dirty="0">
                <a:solidFill>
                  <a:srgbClr val="333333"/>
                </a:solidFill>
                <a:latin typeface="Open Sans" panose="020B0604020202020204" pitchFamily="34" charset="0"/>
              </a:rPr>
              <a:t>3.Java</a:t>
            </a:r>
          </a:p>
          <a:p>
            <a:pPr marL="0" indent="0" fontAlgn="base">
              <a:buNone/>
            </a:pPr>
            <a:r>
              <a:rPr lang="en-US" dirty="0">
                <a:solidFill>
                  <a:srgbClr val="333333"/>
                </a:solidFill>
                <a:latin typeface="Open Sans" panose="020B0604020202020204" pitchFamily="34" charset="0"/>
              </a:rPr>
              <a:t>4.Visual basic .NET</a:t>
            </a:r>
          </a:p>
          <a:p>
            <a:pPr marL="0" indent="0" fontAlgn="base">
              <a:buNone/>
            </a:pPr>
            <a:r>
              <a:rPr lang="en-US" dirty="0">
                <a:solidFill>
                  <a:srgbClr val="333333"/>
                </a:solidFill>
                <a:latin typeface="Open Sans" panose="020B0604020202020204" pitchFamily="34" charset="0"/>
              </a:rPr>
              <a:t>5.C#</a:t>
            </a:r>
          </a:p>
          <a:p>
            <a:pPr marL="0" indent="0" fontAlgn="base">
              <a:buNone/>
            </a:pPr>
            <a:r>
              <a:rPr lang="en-US" dirty="0">
                <a:solidFill>
                  <a:srgbClr val="333333"/>
                </a:solidFill>
                <a:latin typeface="Open Sans" panose="020B0604020202020204" pitchFamily="34" charset="0"/>
              </a:rPr>
              <a:t>6.Php</a:t>
            </a:r>
          </a:p>
          <a:p>
            <a:pPr marL="0" indent="0" fontAlgn="base">
              <a:buNone/>
            </a:pPr>
            <a:r>
              <a:rPr lang="en-US" dirty="0">
                <a:solidFill>
                  <a:srgbClr val="333333"/>
                </a:solidFill>
                <a:latin typeface="Open Sans" panose="020B0604020202020204" pitchFamily="34" charset="0"/>
              </a:rPr>
              <a:t>7.Javascript</a:t>
            </a:r>
          </a:p>
          <a:p>
            <a:pPr marL="0" indent="0" fontAlgn="base">
              <a:buNone/>
            </a:pPr>
            <a:r>
              <a:rPr lang="en-US" dirty="0">
                <a:solidFill>
                  <a:srgbClr val="333333"/>
                </a:solidFill>
                <a:latin typeface="Open Sans" panose="020B0604020202020204" pitchFamily="34" charset="0"/>
              </a:rPr>
              <a:t>8.Sql</a:t>
            </a:r>
          </a:p>
          <a:p>
            <a:pPr marL="0" indent="0" fontAlgn="base">
              <a:buNone/>
            </a:pPr>
            <a:r>
              <a:rPr lang="en-US" dirty="0">
                <a:solidFill>
                  <a:srgbClr val="333333"/>
                </a:solidFill>
                <a:latin typeface="Open Sans" panose="020B0604020202020204" pitchFamily="34" charset="0"/>
              </a:rPr>
              <a:t>9.Python</a:t>
            </a:r>
          </a:p>
          <a:p>
            <a:pPr marL="0" indent="0" fontAlgn="base">
              <a:buNone/>
            </a:pPr>
            <a:r>
              <a:rPr lang="en-US" dirty="0">
                <a:solidFill>
                  <a:srgbClr val="333333"/>
                </a:solidFill>
                <a:latin typeface="Open Sans" panose="020B0604020202020204" pitchFamily="34" charset="0"/>
              </a:rPr>
              <a:t>10.Objective – C</a:t>
            </a:r>
          </a:p>
          <a:p>
            <a:pPr marL="457200" indent="-457200" algn="l" fontAlgn="base">
              <a:buAutoNum type="arabicPeriod"/>
            </a:pPr>
            <a:endParaRPr lang="en-US" b="0" i="0" dirty="0">
              <a:solidFill>
                <a:srgbClr val="333333"/>
              </a:solidFill>
              <a:effectLst/>
              <a:latin typeface="Open Sans" panose="020B0604020202020204" pitchFamily="34" charset="0"/>
            </a:endParaRPr>
          </a:p>
          <a:p>
            <a:pPr marL="0" indent="0">
              <a:buNone/>
            </a:pPr>
            <a:endParaRPr lang="en-IN" dirty="0"/>
          </a:p>
        </p:txBody>
      </p:sp>
      <p:sp>
        <p:nvSpPr>
          <p:cNvPr id="4" name="TextBox 3">
            <a:extLst>
              <a:ext uri="{FF2B5EF4-FFF2-40B4-BE49-F238E27FC236}">
                <a16:creationId xmlns:a16="http://schemas.microsoft.com/office/drawing/2014/main" id="{21948F18-3649-4608-A733-2C01FBCACAE6}"/>
              </a:ext>
            </a:extLst>
          </p:cNvPr>
          <p:cNvSpPr txBox="1"/>
          <p:nvPr/>
        </p:nvSpPr>
        <p:spPr>
          <a:xfrm>
            <a:off x="3338004" y="2108201"/>
            <a:ext cx="3240349" cy="1073114"/>
          </a:xfrm>
          <a:prstGeom prst="rect">
            <a:avLst/>
          </a:prstGeom>
          <a:noFill/>
        </p:spPr>
        <p:txBody>
          <a:bodyPr wrap="square" rtlCol="0">
            <a:spAutoFit/>
          </a:bodyPr>
          <a:lstStyle/>
          <a:p>
            <a:pPr fontAlgn="base">
              <a:lnSpc>
                <a:spcPct val="90000"/>
              </a:lnSpc>
              <a:spcBef>
                <a:spcPts val="1200"/>
              </a:spcBef>
              <a:spcAft>
                <a:spcPts val="200"/>
              </a:spcAft>
              <a:buClr>
                <a:schemeClr val="accent1"/>
              </a:buClr>
              <a:buSzPct val="100000"/>
            </a:pPr>
            <a:endParaRPr lang="en-US" dirty="0">
              <a:solidFill>
                <a:srgbClr val="333333"/>
              </a:solidFill>
              <a:latin typeface="Open Sans" panose="020B0604020202020204" pitchFamily="34" charset="0"/>
            </a:endParaRPr>
          </a:p>
          <a:p>
            <a:pPr fontAlgn="base">
              <a:lnSpc>
                <a:spcPct val="90000"/>
              </a:lnSpc>
              <a:spcBef>
                <a:spcPts val="1200"/>
              </a:spcBef>
              <a:spcAft>
                <a:spcPts val="200"/>
              </a:spcAft>
              <a:buClr>
                <a:schemeClr val="accent1"/>
              </a:buClr>
              <a:buSzPct val="100000"/>
            </a:pPr>
            <a:endParaRPr lang="en-US" dirty="0">
              <a:solidFill>
                <a:srgbClr val="333333"/>
              </a:solidFill>
              <a:latin typeface="Open Sans" panose="020B0604020202020204" pitchFamily="34" charset="0"/>
            </a:endParaRPr>
          </a:p>
          <a:p>
            <a:endParaRPr lang="en-IN" dirty="0"/>
          </a:p>
        </p:txBody>
      </p:sp>
      <p:sp>
        <p:nvSpPr>
          <p:cNvPr id="10" name="TextBox 9">
            <a:extLst>
              <a:ext uri="{FF2B5EF4-FFF2-40B4-BE49-F238E27FC236}">
                <a16:creationId xmlns:a16="http://schemas.microsoft.com/office/drawing/2014/main" id="{C0C0BDB6-B9A2-49E1-A5CC-F7F57A8B4F36}"/>
              </a:ext>
            </a:extLst>
          </p:cNvPr>
          <p:cNvSpPr txBox="1"/>
          <p:nvPr/>
        </p:nvSpPr>
        <p:spPr>
          <a:xfrm>
            <a:off x="5628443" y="2450237"/>
            <a:ext cx="3817398" cy="4503797"/>
          </a:xfrm>
          <a:prstGeom prst="rect">
            <a:avLst/>
          </a:prstGeom>
          <a:noFill/>
        </p:spPr>
        <p:txBody>
          <a:bodyPr wrap="square" rtlCol="0">
            <a:spAutoFit/>
          </a:bodyPr>
          <a:lstStyle/>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11.Delphi/object pascal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12.Ruby</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13.Matlab</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14.Assembly language</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15.Swift</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16.Go</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17.Perl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18.R</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19.PL/SQL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20.COBOL</a:t>
            </a:r>
          </a:p>
          <a:p>
            <a:endParaRPr lang="en-IN" dirty="0"/>
          </a:p>
          <a:p>
            <a:endParaRPr lang="en-IN" dirty="0"/>
          </a:p>
        </p:txBody>
      </p:sp>
    </p:spTree>
    <p:extLst>
      <p:ext uri="{BB962C8B-B14F-4D97-AF65-F5344CB8AC3E}">
        <p14:creationId xmlns:p14="http://schemas.microsoft.com/office/powerpoint/2010/main" val="3794553913"/>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{23FDB30C-D245-405D-8F32-C783337F84B7}tf22712842_win32</Template>
  <TotalTime>222</TotalTime>
  <Words>708</Words>
  <Application>Microsoft Office PowerPoint</Application>
  <PresentationFormat>Widescreen</PresentationFormat>
  <Paragraphs>41</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Bookman Old Style</vt:lpstr>
      <vt:lpstr>Calibri</vt:lpstr>
      <vt:lpstr>Franklin Gothic Book</vt:lpstr>
      <vt:lpstr>Open Sans</vt:lpstr>
      <vt:lpstr>Times New Roman</vt:lpstr>
      <vt:lpstr>Verdana</vt:lpstr>
      <vt:lpstr>Wingdings</vt:lpstr>
      <vt:lpstr>1_RetrospectVTI</vt:lpstr>
      <vt:lpstr>Programming languages </vt:lpstr>
      <vt:lpstr>Why do we need programming languages??</vt:lpstr>
      <vt:lpstr>PowerPoint Presentation</vt:lpstr>
      <vt:lpstr> Motivational Coding Quotes from Greatest Entrepreneurs in the World  </vt:lpstr>
      <vt:lpstr>Motivational Coding Quotes from Greatest Entrepreneurs in the World</vt:lpstr>
      <vt:lpstr> Motivational Coding Quotes from Greatest Entrepreneurs in the World  </vt:lpstr>
      <vt:lpstr>List of DIFFERENT PROGRAMMING LANGUAGES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languages</dc:title>
  <dc:creator>MEENAKSHI</dc:creator>
  <cp:lastModifiedBy>MEENAKSHI</cp:lastModifiedBy>
  <cp:revision>18</cp:revision>
  <dcterms:created xsi:type="dcterms:W3CDTF">2021-05-24T12:46:00Z</dcterms:created>
  <dcterms:modified xsi:type="dcterms:W3CDTF">2021-05-25T08:18:04Z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